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81" d="100"/>
          <a:sy n="81" d="100"/>
        </p:scale>
        <p:origin x="4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g_l-q5yHCmM?si=Ou0_LDJY-jyJBlnn" TargetMode="External"/><Relationship Id="rId2" Type="http://schemas.openxmlformats.org/officeDocument/2006/relationships/hyperlink" Target="https://github.com/UnnikrishnaD/D.UNNIKRISHNAN_au810021102036.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D.</a:t>
            </a:r>
            <a:r>
              <a:rPr lang="en-IN" sz="2000" b="1" dirty="0">
                <a:solidFill>
                  <a:schemeClr val="accent1">
                    <a:lumMod val="75000"/>
                  </a:schemeClr>
                </a:solidFill>
                <a:latin typeface="Arial"/>
                <a:cs typeface="Arial"/>
              </a:rPr>
              <a:t>UNNIKRISHNAN</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NM ID : au810021102036</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UCI Heart Disease Dataset</a:t>
            </a:r>
          </a:p>
          <a:p>
            <a:pPr marL="742950" lvl="1" indent="-285750" algn="l">
              <a:buFont typeface="+mj-lt"/>
              <a:buAutoNum type="arabicPeriod"/>
            </a:pPr>
            <a:r>
              <a:rPr lang="en-US" b="1" i="0" dirty="0">
                <a:solidFill>
                  <a:srgbClr val="0D0D0D"/>
                </a:solidFill>
                <a:effectLst/>
                <a:latin typeface="Söhne"/>
              </a:rPr>
              <a:t>Framingham Heart Study Dataset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Cleveland Heart Disease Dataset</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"Prediction of heart disease using machine learning algorithms" by </a:t>
            </a:r>
            <a:r>
              <a:rPr lang="en-US" b="1" i="0" dirty="0" err="1">
                <a:solidFill>
                  <a:srgbClr val="0D0D0D"/>
                </a:solidFill>
                <a:effectLst/>
                <a:latin typeface="Söhne"/>
              </a:rPr>
              <a:t>Moustafa</a:t>
            </a:r>
            <a:r>
              <a:rPr lang="en-US" b="1" i="0" dirty="0">
                <a:solidFill>
                  <a:srgbClr val="0D0D0D"/>
                </a:solidFill>
                <a:effectLst/>
                <a:latin typeface="Söhne"/>
              </a:rPr>
              <a:t>, Ahmed M. et al</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"Heart Disease Prediction System using Data Mining Technique" by </a:t>
            </a:r>
            <a:r>
              <a:rPr lang="en-US" b="1" i="0" dirty="0" err="1">
                <a:solidFill>
                  <a:srgbClr val="0D0D0D"/>
                </a:solidFill>
                <a:effectLst/>
                <a:latin typeface="Söhne"/>
              </a:rPr>
              <a:t>Gade</a:t>
            </a:r>
            <a:r>
              <a:rPr lang="en-US" b="1" i="0" dirty="0">
                <a:solidFill>
                  <a:srgbClr val="0D0D0D"/>
                </a:solidFill>
                <a:effectLst/>
                <a:latin typeface="Söhne"/>
              </a:rPr>
              <a:t> and Jadhav</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"Predicting Heart Disease Using Decision Tree Learning" by Michael T. Kassahun et al</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Algorithms and Techniques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Logistic Regression</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Random Forest</a:t>
            </a:r>
          </a:p>
          <a:p>
            <a:pPr marL="742950" lvl="1" indent="-285750" algn="l">
              <a:buFont typeface="+mj-lt"/>
              <a:buAutoNum type="arabicPeriod"/>
            </a:pPr>
            <a:r>
              <a:rPr lang="en-US" b="1" i="0" dirty="0">
                <a:solidFill>
                  <a:srgbClr val="0D0D0D"/>
                </a:solidFill>
                <a:effectLst/>
                <a:latin typeface="Söhne"/>
              </a:rPr>
              <a:t>Support Vector Machines (SVM</a:t>
            </a:r>
          </a:p>
          <a:p>
            <a:pPr marL="742950" lvl="1" indent="-285750" algn="l">
              <a:buFont typeface="+mj-lt"/>
              <a:buAutoNum type="arabicPeriod"/>
            </a:pPr>
            <a:r>
              <a:rPr lang="en-US" b="1" i="0" dirty="0">
                <a:solidFill>
                  <a:srgbClr val="0D0D0D"/>
                </a:solidFill>
                <a:effectLst/>
                <a:latin typeface="Söhne"/>
              </a:rPr>
              <a:t>Neural Networks</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Frameworks and Libraries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Scikit-learn</a:t>
            </a:r>
            <a:r>
              <a:rPr lang="en-US" dirty="0">
                <a:solidFill>
                  <a:srgbClr val="0D0D0D"/>
                </a:solidFill>
                <a:latin typeface="Söhne"/>
              </a:rPr>
              <a: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TensorFlow</a:t>
            </a:r>
            <a:r>
              <a:rPr lang="en-US" b="0" i="0" dirty="0">
                <a:solidFill>
                  <a:srgbClr val="0D0D0D"/>
                </a:solidFill>
                <a:effectLst/>
                <a:latin typeface="Söhne"/>
              </a:rPr>
              <a:t> and </a:t>
            </a:r>
            <a:r>
              <a:rPr lang="en-US" b="1" i="0" dirty="0" err="1">
                <a:solidFill>
                  <a:srgbClr val="0D0D0D"/>
                </a:solidFill>
                <a:effectLst/>
                <a:latin typeface="Söhne"/>
              </a:rPr>
              <a:t>Keras</a:t>
            </a:r>
            <a:r>
              <a:rPr lang="en-US" b="1" i="0" dirty="0">
                <a:solidFill>
                  <a:srgbClr val="0D0D0D"/>
                </a:solidFill>
                <a:effectLst/>
                <a:latin typeface="Söhne"/>
              </a:rPr>
              <a:t>.</a:t>
            </a:r>
          </a:p>
          <a:p>
            <a:pPr marL="742950" lvl="1" indent="-285750" algn="l">
              <a:buFont typeface="+mj-lt"/>
              <a:buAutoNum type="arabicPeriod"/>
            </a:pPr>
            <a:r>
              <a:rPr lang="en-US" b="1" i="0" dirty="0" err="1">
                <a:solidFill>
                  <a:srgbClr val="0D0D0D"/>
                </a:solidFill>
                <a:effectLst/>
                <a:latin typeface="Söhne"/>
              </a:rPr>
              <a:t>PyTorch</a:t>
            </a:r>
            <a:r>
              <a:rPr lang="en-US" b="1"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20000"/>
          </a:bodyPr>
          <a:lstStyle/>
          <a:p>
            <a:pPr algn="l"/>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423220"/>
          </a:xfrm>
        </p:spPr>
        <p:txBody>
          <a:bodyPr>
            <a:normAutofit fontScale="92500"/>
          </a:bodyPr>
          <a:lstStyle/>
          <a:p>
            <a:r>
              <a:rPr lang="en-US" sz="2800" b="1" dirty="0">
                <a:latin typeface="Arial"/>
                <a:ea typeface="+mj-lt"/>
                <a:cs typeface="Arial"/>
              </a:rPr>
              <a:t>Link</a:t>
            </a:r>
            <a:r>
              <a:rPr lang="en-US" sz="2800" b="1" dirty="0">
                <a:solidFill>
                  <a:schemeClr val="accent1"/>
                </a:solidFill>
                <a:latin typeface="Arial"/>
                <a:ea typeface="+mj-lt"/>
                <a:cs typeface="Arial"/>
              </a:rPr>
              <a:t> : </a:t>
            </a:r>
            <a:r>
              <a:rPr lang="en-US" sz="2600" dirty="0">
                <a:latin typeface="Arial" panose="020B0604020202020204" pitchFamily="34" charset="0"/>
                <a:cs typeface="Arial" panose="020B0604020202020204" pitchFamily="34" charset="0"/>
                <a:hlinkClick r:id="rId2"/>
              </a:rPr>
              <a:t>https://github.com/UnnikrishnaD/D.UNNIKRISHNAN_au810021102036.git</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hlinkClick r:id="rId3"/>
            </a:endParaRPr>
          </a:p>
          <a:p>
            <a:r>
              <a:rPr lang="en-US" sz="2600" dirty="0">
                <a:latin typeface="Arial" panose="020B0604020202020204" pitchFamily="34" charset="0"/>
                <a:cs typeface="Arial" panose="020B0604020202020204" pitchFamily="34" charset="0"/>
                <a:hlinkClick r:id="rId3"/>
              </a:rPr>
              <a:t> https://youtu.be/g_l-q5yHCmM?si=Ou0_LDJY-jyJBlnn</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Media1">
            <a:hlinkClick r:id="" action="ppaction://media"/>
            <a:extLst>
              <a:ext uri="{FF2B5EF4-FFF2-40B4-BE49-F238E27FC236}">
                <a16:creationId xmlns:a16="http://schemas.microsoft.com/office/drawing/2014/main" id="{2CC7A5DE-7183-8835-35A5-6B77CF9FC3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1429" y="2015013"/>
            <a:ext cx="7559202" cy="4249385"/>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000" b="1" i="0" dirty="0">
                <a:solidFill>
                  <a:srgbClr val="0D0D0D"/>
                </a:solidFill>
                <a:effectLst/>
                <a:latin typeface="Söhne"/>
              </a:rPr>
              <a:t>Personalized Medicine.</a:t>
            </a:r>
          </a:p>
          <a:p>
            <a:pPr algn="just">
              <a:buFont typeface="+mj-lt"/>
              <a:buAutoNum type="arabicPeriod"/>
            </a:pPr>
            <a:r>
              <a:rPr lang="en-US" sz="2000" b="1" i="0" dirty="0">
                <a:solidFill>
                  <a:srgbClr val="0D0D0D"/>
                </a:solidFill>
                <a:effectLst/>
                <a:latin typeface="Söhne"/>
              </a:rPr>
              <a:t>Integration of Wearable Devices.</a:t>
            </a:r>
          </a:p>
          <a:p>
            <a:pPr algn="just">
              <a:buFont typeface="+mj-lt"/>
              <a:buAutoNum type="arabicPeriod"/>
            </a:pPr>
            <a:r>
              <a:rPr lang="en-US" sz="2000" b="1" i="0" dirty="0">
                <a:solidFill>
                  <a:srgbClr val="0D0D0D"/>
                </a:solidFill>
                <a:effectLst/>
                <a:latin typeface="Söhne"/>
              </a:rPr>
              <a:t>Artificial Intelligence and Big Data Analytics.</a:t>
            </a:r>
            <a:r>
              <a:rPr lang="en-US" sz="2000" b="0" i="0" dirty="0">
                <a:solidFill>
                  <a:srgbClr val="0D0D0D"/>
                </a:solidFill>
                <a:effectLst/>
                <a:latin typeface="Söhne"/>
              </a:rPr>
              <a:t> </a:t>
            </a:r>
          </a:p>
          <a:p>
            <a:pPr algn="just">
              <a:buFont typeface="+mj-lt"/>
              <a:buAutoNum type="arabicPeriod"/>
            </a:pPr>
            <a:r>
              <a:rPr lang="en-US" sz="2000" b="1" i="0" dirty="0">
                <a:solidFill>
                  <a:srgbClr val="0D0D0D"/>
                </a:solidFill>
                <a:effectLst/>
                <a:latin typeface="Söhne"/>
              </a:rPr>
              <a:t>Predictive Biomarkers.</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Integration of Multi-omics Data.</a:t>
            </a:r>
          </a:p>
          <a:p>
            <a:pPr algn="just">
              <a:buFont typeface="+mj-lt"/>
              <a:buAutoNum type="arabicPeriod"/>
            </a:pPr>
            <a:r>
              <a:rPr lang="en-US" sz="2000" b="1" i="0" dirty="0">
                <a:solidFill>
                  <a:srgbClr val="0D0D0D"/>
                </a:solidFill>
                <a:effectLst/>
                <a:latin typeface="Söhne"/>
              </a:rPr>
              <a:t>Telemedicine and Remote Monitoring.</a:t>
            </a:r>
          </a:p>
          <a:p>
            <a:pPr algn="just">
              <a:buFont typeface="+mj-lt"/>
              <a:buAutoNum type="arabicPeriod"/>
            </a:pPr>
            <a:r>
              <a:rPr lang="en-US" sz="2000" b="1" i="0" dirty="0">
                <a:solidFill>
                  <a:srgbClr val="0D0D0D"/>
                </a:solidFill>
                <a:effectLst/>
                <a:latin typeface="Söhne"/>
              </a:rPr>
              <a:t>Social Determinants of Health.</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TotalTime>
  <Words>916</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84</cp:revision>
  <dcterms:created xsi:type="dcterms:W3CDTF">2021-04-26T07:43:48Z</dcterms:created>
  <dcterms:modified xsi:type="dcterms:W3CDTF">2024-04-18T10:32:16Z</dcterms:modified>
</cp:coreProperties>
</file>